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62" r:id="rId5"/>
    <p:sldId id="263" r:id="rId6"/>
    <p:sldId id="265" r:id="rId7"/>
    <p:sldId id="264" r:id="rId8"/>
    <p:sldId id="260" r:id="rId9"/>
    <p:sldId id="266" r:id="rId10"/>
    <p:sldId id="279" r:id="rId11"/>
    <p:sldId id="278" r:id="rId12"/>
    <p:sldId id="274" r:id="rId13"/>
    <p:sldId id="268" r:id="rId14"/>
    <p:sldId id="269" r:id="rId15"/>
    <p:sldId id="270" r:id="rId16"/>
    <p:sldId id="271" r:id="rId17"/>
    <p:sldId id="261" r:id="rId18"/>
    <p:sldId id="272" r:id="rId19"/>
    <p:sldId id="273" r:id="rId20"/>
    <p:sldId id="275" r:id="rId21"/>
    <p:sldId id="277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8CF3CFA6-8018-284C-9903-0FED6F604488}">
          <p14:sldIdLst>
            <p14:sldId id="256"/>
          </p14:sldIdLst>
        </p14:section>
        <p14:section name="Agenda and Project Contents" id="{E8461E2A-750F-8349-94B0-F0675537D296}">
          <p14:sldIdLst>
            <p14:sldId id="257"/>
          </p14:sldIdLst>
        </p14:section>
        <p14:section name="Context" id="{27400D94-16EC-BE45-B4A5-193F31A38A92}">
          <p14:sldIdLst>
            <p14:sldId id="258"/>
            <p14:sldId id="262"/>
            <p14:sldId id="263"/>
          </p14:sldIdLst>
        </p14:section>
        <p14:section name="Analysis Goals" id="{E6D89088-53CB-E94B-95BA-50BD19707F97}">
          <p14:sldIdLst>
            <p14:sldId id="265"/>
            <p14:sldId id="264"/>
          </p14:sldIdLst>
        </p14:section>
        <p14:section name="Result of Analysis" id="{4F2ABD87-1EA4-6344-9D7F-81BDD49560CA}">
          <p14:sldIdLst>
            <p14:sldId id="260"/>
            <p14:sldId id="266"/>
            <p14:sldId id="279"/>
            <p14:sldId id="278"/>
            <p14:sldId id="274"/>
            <p14:sldId id="268"/>
            <p14:sldId id="269"/>
            <p14:sldId id="270"/>
            <p14:sldId id="271"/>
          </p14:sldIdLst>
        </p14:section>
        <p14:section name="Conclusion" id="{1E549B69-0B9E-3040-A130-2CA8F336490D}">
          <p14:sldIdLst>
            <p14:sldId id="261"/>
            <p14:sldId id="272"/>
            <p14:sldId id="273"/>
            <p14:sldId id="275"/>
            <p14:sldId id="277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DD54"/>
    <a:srgbClr val="61DBAF"/>
    <a:srgbClr val="47D3E0"/>
    <a:srgbClr val="9ED4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74"/>
  </p:normalViewPr>
  <p:slideViewPr>
    <p:cSldViewPr snapToGrid="0" snapToObjects="1">
      <p:cViewPr varScale="1">
        <p:scale>
          <a:sx n="150" d="100"/>
          <a:sy n="150" d="100"/>
        </p:scale>
        <p:origin x="378" y="1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8C1D0F8-5DE7-0340-BC89-AAA500C729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D6979E-B0DE-3A44-BA2B-EA5C3B02F2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A554D-CFF6-7842-BBA1-770C428C8847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B9C300-38B3-9A46-9DEB-D98E20AC5B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D4DA4A-B382-AE40-B92B-D9D341A8DFB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6319F-B535-5B4D-BB82-3FE674A26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5906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452301-8936-E74A-BEC2-857CBE2E2443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783CFB-0AE5-AA4D-9134-FB5AC3F87B3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C8B42E6E-9750-BA4B-BCED-EB4412F9A5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5242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0877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4395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03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335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7212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946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8289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340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749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7595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520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673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267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670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611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46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880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699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596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55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097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83CFB-0AE5-AA4D-9134-FB5AC3F87B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459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542B1-02E7-B549-8C3D-F2AB21A665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880987-50BC-154D-9D69-25402985F3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E33D1-5535-BE40-A97B-994D4134C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B99DD-F244-F742-B22F-A7E396E07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7760D-FF18-BD43-A9EB-40BAC02DC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47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F93BE-073B-E541-8381-D2AD1270D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857E92-FE41-D647-BE52-259E5CBF16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B5771C-550F-8C40-AD4D-55809AB3D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EF1538-8046-7047-9A47-4F36E62AF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9C2B37-4727-8447-854D-6E50C5F25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8AF21-5F0C-FB44-9C05-C9C888680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117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3AAB6-E1DE-9D4A-A883-5A46348EC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CA8FDE-D01D-9D47-914D-FA0DE57BE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53A54-6254-C74A-8942-C7E60A6A9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65028-7585-C343-B28D-DA37569A3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B6FDB-A5B7-664A-95B3-3CC1E5AE5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505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44A303-24E3-8A47-BE7B-2A6C49D48A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C2EF2A-B3CF-0A4E-AAB0-D66BA3DC9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51E9D-9ACB-C44D-B01C-8614B2071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A5B16-CEB0-F445-BEF1-3E93ACA34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762E6-C47D-1F46-B61A-D064171A5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731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577BE-8AC8-3A49-9D7B-943E9D319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4DEAC-1D4A-BB41-9612-6B56A42C9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2FDC1-18D9-EB44-9F3B-F32142561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26981-D460-C24D-B51E-035E76E90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AC58C-B046-3444-9D98-F33A5A93D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91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FF575-BCF3-4B4D-A342-073E4C61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68745-812C-E144-88BD-F62EB420B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B2EEC-F0A1-CF49-A16A-A3DD4EF45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ACDBC8-B63D-F64A-9F5F-19C222D78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1FEE0-688B-2943-AEFD-737543387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06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FC61B-110B-EA45-B1B3-C44156A48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DCCEF6-34DE-0C43-8349-48FDD92CF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E636A9-5045-7041-AEAF-7BD24336B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6E4ED-4AE0-9B4E-BC35-404466EEC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21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25F0F-A5B6-B449-95C9-D81DCAEA8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0D035-4487-ED47-B79B-90B28D759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67A3AE-DBEB-274A-A276-2A5A77EDD3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FEE73-A6AA-1046-8628-718078C9B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6C12B7-F985-5B47-953F-E79ED75F2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0E005F-17B4-B04C-A59A-161FCF87C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325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1CD03-3D1E-9747-B5CC-6B4656D36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9B4DE-A273-DF4D-9DF3-63ADE8054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1B56DF-ABD9-6B46-BB49-F8F9E248F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9EEBCB-4DB7-984F-82E9-8CCF546665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F81B08-7219-2C47-8A97-5263CDCF4D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9097BE-F8F4-2B4D-BC6E-14C418E53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25421A-B777-6044-BB1A-23B9F5B50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43F6C4-5B54-BF4A-9309-82DB3BB1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50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9A06-79B2-8740-9F15-04FD5D167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9C3C0D-38ED-954F-B167-7C7599EC3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7D85F4-E42A-234D-BD9D-4D7D888D3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E6118-0809-064A-93C1-F92863D44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496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177EE0-E7E3-8F4A-86B5-009ED5041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8A9957-947D-1343-AFEA-DAD0452A7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53ABBD-A1A9-594F-83FE-CE2508F34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892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C8184-1A4F-9C41-99E1-1DF458696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5C868-A4D5-154F-A1E3-B6F1A86F2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8A5FCA-6DCF-2846-8B79-CFFC5438A4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C6315B-6B56-444B-A6E4-B5C12D12B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D07567-0C8F-D649-AA3C-8242F8EEB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27181-77A1-F74D-AB52-94F64B44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535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DD234F-F6F5-3D47-BB2F-D5E7E3973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A32230-7069-E94B-84E8-145F70E6F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F1FD9-85FD-544D-AA9F-8CDDBB67B4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70BC4-F4CA-3443-A4D0-7F3C3F46A25A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6DB2F-958B-4D48-B56C-8BDDB5DF5E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FA049-481B-B748-893B-D2B9BB12DC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1FB12-1B2A-AD45-94B9-9BFCE3AE4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688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://data.imf.org/GDP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www.iea.org/subscribe-to-data-services/co2-emissions-statistics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ea.org/subscribe-to-data-services/energy-technology-rdd" TargetMode="External"/><Relationship Id="rId5" Type="http://schemas.openxmlformats.org/officeDocument/2006/relationships/hyperlink" Target="https://www.irena.org/Statistics/View-Data-by-Topic/Finance-and-Investment/Renewable-Energy-Finance-Flows" TargetMode="External"/><Relationship Id="rId4" Type="http://schemas.openxmlformats.org/officeDocument/2006/relationships/hyperlink" Target="https://www.iea.org/data-and-statistics?country=WORLD&amp;fuel=Energy%20supply&amp;indicator=Total%20energy%20supply%20(TES)%20by%20source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://data.imf.org/GDP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www.iea.org/subscribe-to-data-services/co2-emissions-statistic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ea.org/subscribe-to-data-services/energy-technology-rdd" TargetMode="External"/><Relationship Id="rId5" Type="http://schemas.openxmlformats.org/officeDocument/2006/relationships/hyperlink" Target="https://www.irena.org/Statistics/View-Data-by-Topic/Finance-and-Investment/Renewable-Energy-Finance-Flows" TargetMode="External"/><Relationship Id="rId4" Type="http://schemas.openxmlformats.org/officeDocument/2006/relationships/hyperlink" Target="https://www.iea.org/data-and-statistics?country=WORLD&amp;fuel=Energy%20supply&amp;indicator=Total%20energy%20supply%20(TES)%20by%20source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BD63AAC-5AC2-2C4C-85A4-FB64D18CC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Subtitle 12">
            <a:extLst>
              <a:ext uri="{FF2B5EF4-FFF2-40B4-BE49-F238E27FC236}">
                <a16:creationId xmlns:a16="http://schemas.microsoft.com/office/drawing/2014/main" id="{76A12E44-BECF-7844-9F0B-3982368FABF4}"/>
              </a:ext>
            </a:extLst>
          </p:cNvPr>
          <p:cNvSpPr txBox="1">
            <a:spLocks/>
          </p:cNvSpPr>
          <p:nvPr/>
        </p:nvSpPr>
        <p:spPr>
          <a:xfrm>
            <a:off x="362465" y="294482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>
                <a:solidFill>
                  <a:schemeClr val="bg1"/>
                </a:solidFill>
                <a:latin typeface="PSL Ornanong Pro" panose="02000506000000020004" pitchFamily="2" charset="-34"/>
                <a:cs typeface="PSL Ornanong Pro" panose="02000506000000020004" pitchFamily="2" charset="-34"/>
              </a:rPr>
              <a:t>September, 2020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68DB4B-25D9-304A-9610-A5839D1663B5}"/>
              </a:ext>
            </a:extLst>
          </p:cNvPr>
          <p:cNvSpPr/>
          <p:nvPr/>
        </p:nvSpPr>
        <p:spPr>
          <a:xfrm>
            <a:off x="15834" y="1203832"/>
            <a:ext cx="12176166" cy="2880488"/>
          </a:xfrm>
          <a:prstGeom prst="rect">
            <a:avLst/>
          </a:prstGeom>
          <a:solidFill>
            <a:schemeClr val="accent6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1BF2226E-B288-564D-9025-6322C4CE41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581" y="1950244"/>
            <a:ext cx="11940837" cy="2387600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Global Investment in Renewable Energy and Consumption</a:t>
            </a:r>
            <a:br>
              <a:rPr lang="en-US" b="1" dirty="0">
                <a:solidFill>
                  <a:schemeClr val="bg1"/>
                </a:solidFill>
                <a:latin typeface="PSL Ornanong Pro" panose="02000506000000020004" pitchFamily="2" charset="-34"/>
                <a:cs typeface="PSL Ornanong Pro" panose="02000506000000020004" pitchFamily="2" charset="-34"/>
              </a:rPr>
            </a:br>
            <a:endParaRPr lang="en-US" b="1" dirty="0">
              <a:solidFill>
                <a:schemeClr val="bg1"/>
              </a:solidFill>
              <a:latin typeface="PSL Ornanong Pro" panose="02000506000000020004" pitchFamily="2" charset="-34"/>
              <a:cs typeface="PSL Ornanong Pro" panose="02000506000000020004" pitchFamily="2" charset="-34"/>
            </a:endParaRPr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12FDDCE7-91B7-E44C-823D-DD19A2C9A2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48127" y="4835064"/>
            <a:ext cx="9144000" cy="2149698"/>
          </a:xfrm>
        </p:spPr>
        <p:txBody>
          <a:bodyPr wrap="square">
            <a:normAutofit/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Group 2 :</a:t>
            </a:r>
          </a:p>
          <a:p>
            <a:pPr algn="l"/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Chad Dubiel</a:t>
            </a:r>
          </a:p>
          <a:p>
            <a:pPr algn="l"/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Alexander Riner</a:t>
            </a:r>
          </a:p>
          <a:p>
            <a:pPr algn="l"/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David Amado Martinez</a:t>
            </a:r>
          </a:p>
          <a:p>
            <a:pPr algn="l"/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Corey McCulley</a:t>
            </a:r>
          </a:p>
          <a:p>
            <a:pPr algn="l"/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Gina Canales</a:t>
            </a:r>
          </a:p>
        </p:txBody>
      </p:sp>
    </p:spTree>
    <p:extLst>
      <p:ext uri="{BB962C8B-B14F-4D97-AF65-F5344CB8AC3E}">
        <p14:creationId xmlns:p14="http://schemas.microsoft.com/office/powerpoint/2010/main" val="193229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AC22841-9A33-41C6-9247-A28E2F9690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0530D4-A724-47DA-8CA8-55B5C791FEB0}"/>
              </a:ext>
            </a:extLst>
          </p:cNvPr>
          <p:cNvSpPr txBox="1"/>
          <p:nvPr/>
        </p:nvSpPr>
        <p:spPr>
          <a:xfrm>
            <a:off x="1508755" y="671733"/>
            <a:ext cx="1264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Emissions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97B2C6-C039-4B33-9F77-71CEAEF2F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5999" y="2662017"/>
            <a:ext cx="9363075" cy="367665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74B23F3-7437-4E5F-8662-9E9244A38CF1}"/>
              </a:ext>
            </a:extLst>
          </p:cNvPr>
          <p:cNvSpPr txBox="1">
            <a:spLocks/>
          </p:cNvSpPr>
          <p:nvPr/>
        </p:nvSpPr>
        <p:spPr>
          <a:xfrm>
            <a:off x="679393" y="1881393"/>
            <a:ext cx="10849047" cy="5434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dirty="0">
                <a:latin typeface="Georgia" panose="02040502050405020303" pitchFamily="18" charset="0"/>
              </a:rPr>
              <a:t>CO2 Emissions Heatmap 2015</a:t>
            </a:r>
          </a:p>
        </p:txBody>
      </p:sp>
    </p:spTree>
    <p:extLst>
      <p:ext uri="{BB962C8B-B14F-4D97-AF65-F5344CB8AC3E}">
        <p14:creationId xmlns:p14="http://schemas.microsoft.com/office/powerpoint/2010/main" val="2244648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AC22841-9A33-41C6-9247-A28E2F9690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0530D4-A724-47DA-8CA8-55B5C791FEB0}"/>
              </a:ext>
            </a:extLst>
          </p:cNvPr>
          <p:cNvSpPr txBox="1"/>
          <p:nvPr/>
        </p:nvSpPr>
        <p:spPr>
          <a:xfrm>
            <a:off x="1508755" y="671733"/>
            <a:ext cx="1264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Emissions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AAB94C-25D0-4B13-9F17-B9598FE72C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0711" y="2528660"/>
            <a:ext cx="5486411" cy="365760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91028A4-CBC2-417B-BC11-8415513AF9B9}"/>
              </a:ext>
            </a:extLst>
          </p:cNvPr>
          <p:cNvSpPr txBox="1">
            <a:spLocks/>
          </p:cNvSpPr>
          <p:nvPr/>
        </p:nvSpPr>
        <p:spPr>
          <a:xfrm>
            <a:off x="679393" y="1881393"/>
            <a:ext cx="10849047" cy="5434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dirty="0">
                <a:latin typeface="Georgia" panose="02040502050405020303" pitchFamily="18" charset="0"/>
              </a:rPr>
              <a:t>GDP and Emissions Correlation</a:t>
            </a:r>
          </a:p>
        </p:txBody>
      </p:sp>
    </p:spTree>
    <p:extLst>
      <p:ext uri="{BB962C8B-B14F-4D97-AF65-F5344CB8AC3E}">
        <p14:creationId xmlns:p14="http://schemas.microsoft.com/office/powerpoint/2010/main" val="404961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AC22841-9A33-41C6-9247-A28E2F9690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0530D4-A724-47DA-8CA8-55B5C791FEB0}"/>
              </a:ext>
            </a:extLst>
          </p:cNvPr>
          <p:cNvSpPr txBox="1"/>
          <p:nvPr/>
        </p:nvSpPr>
        <p:spPr>
          <a:xfrm>
            <a:off x="1508755" y="671733"/>
            <a:ext cx="1308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Investment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F029FE-40C5-45A7-847D-60778D99C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63" y="1639421"/>
            <a:ext cx="4484641" cy="2536653"/>
          </a:xfrm>
          <a:prstGeom prst="rect">
            <a:avLst/>
          </a:pr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54E27519-7F6F-42DB-AE57-C5D99AC09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293" y="4178014"/>
            <a:ext cx="4019979" cy="2679986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9A4991-B2B5-4D6F-ADA9-E2501FB093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2604" y="1690688"/>
            <a:ext cx="3564621" cy="2376414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C97B2E-13CB-47A4-97DD-0E719BF95C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42244" y="4113538"/>
            <a:ext cx="3804980" cy="2536653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04A6A0-6B26-4395-88D1-E7001835ED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9553" y="1655061"/>
            <a:ext cx="3564621" cy="2376414"/>
          </a:xfrm>
          <a:prstGeom prst="rect">
            <a:avLst/>
          </a:prstGeom>
        </p:spPr>
      </p:pic>
      <p:pic>
        <p:nvPicPr>
          <p:cNvPr id="20" name="Picture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16D51D-73E7-4F22-B20E-41DD717CF4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9552" y="4042285"/>
            <a:ext cx="3564621" cy="237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536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AC22841-9A33-41C6-9247-A28E2F9690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0530D4-A724-47DA-8CA8-55B5C791FEB0}"/>
              </a:ext>
            </a:extLst>
          </p:cNvPr>
          <p:cNvSpPr txBox="1"/>
          <p:nvPr/>
        </p:nvSpPr>
        <p:spPr>
          <a:xfrm>
            <a:off x="1508755" y="671733"/>
            <a:ext cx="2308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Energy Consumption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A7C5B60-5E72-4731-9DC1-38D2F8F86315}"/>
              </a:ext>
            </a:extLst>
          </p:cNvPr>
          <p:cNvSpPr txBox="1">
            <a:spLocks/>
          </p:cNvSpPr>
          <p:nvPr/>
        </p:nvSpPr>
        <p:spPr>
          <a:xfrm>
            <a:off x="419386" y="2158414"/>
            <a:ext cx="10849047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2400" dirty="0">
              <a:latin typeface="Georgia" panose="02040502050405020303" pitchFamily="18" charset="0"/>
            </a:endParaRP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What does RE consumption look like between UN member nations?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How have the EU, USA, and China energy consumption grown with their economies over time?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Is there a relation in the RE output and RE output percentage for the EU, USA, and China in relation to their GDP? If so, what does this mean?</a:t>
            </a:r>
          </a:p>
        </p:txBody>
      </p:sp>
    </p:spTree>
    <p:extLst>
      <p:ext uri="{BB962C8B-B14F-4D97-AF65-F5344CB8AC3E}">
        <p14:creationId xmlns:p14="http://schemas.microsoft.com/office/powerpoint/2010/main" val="780164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AC22841-9A33-41C6-9247-A28E2F9690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0530D4-A724-47DA-8CA8-55B5C791FEB0}"/>
              </a:ext>
            </a:extLst>
          </p:cNvPr>
          <p:cNvSpPr txBox="1"/>
          <p:nvPr/>
        </p:nvSpPr>
        <p:spPr>
          <a:xfrm>
            <a:off x="1508755" y="671733"/>
            <a:ext cx="2308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Energy Consumption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A7C5B60-5E72-4731-9DC1-38D2F8F86315}"/>
              </a:ext>
            </a:extLst>
          </p:cNvPr>
          <p:cNvSpPr txBox="1">
            <a:spLocks/>
          </p:cNvSpPr>
          <p:nvPr/>
        </p:nvSpPr>
        <p:spPr>
          <a:xfrm>
            <a:off x="504753" y="1681244"/>
            <a:ext cx="10849047" cy="5434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dirty="0">
                <a:latin typeface="Georgia" panose="02040502050405020303" pitchFamily="18" charset="0"/>
              </a:rPr>
              <a:t>UN Member Energy Consumption 2015</a:t>
            </a:r>
          </a:p>
        </p:txBody>
      </p:sp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EA077D5A-C8E2-468B-ADF4-0816E1BC8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572" y="2261719"/>
            <a:ext cx="5711860" cy="3807907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C209ADC7-A5FE-429C-BDBF-9FA5FF876F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9971" y="2261719"/>
            <a:ext cx="5711287" cy="380752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8EE06C6-1B96-40BF-99AE-17E33B49CACC}"/>
              </a:ext>
            </a:extLst>
          </p:cNvPr>
          <p:cNvSpPr txBox="1">
            <a:spLocks/>
          </p:cNvSpPr>
          <p:nvPr/>
        </p:nvSpPr>
        <p:spPr>
          <a:xfrm>
            <a:off x="423908" y="6106237"/>
            <a:ext cx="5147333" cy="30660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1100" dirty="0">
                <a:latin typeface="Georgia" panose="02040502050405020303" pitchFamily="18" charset="0"/>
              </a:rPr>
              <a:t>*All classifications passed normality test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45E0024-6D53-45AB-B2E0-C0DA27B58D32}"/>
              </a:ext>
            </a:extLst>
          </p:cNvPr>
          <p:cNvSpPr txBox="1">
            <a:spLocks/>
          </p:cNvSpPr>
          <p:nvPr/>
        </p:nvSpPr>
        <p:spPr>
          <a:xfrm>
            <a:off x="6531947" y="6105333"/>
            <a:ext cx="5147333" cy="30660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1100" dirty="0">
                <a:latin typeface="Georgia" panose="02040502050405020303" pitchFamily="18" charset="0"/>
              </a:rPr>
              <a:t>*Only 2 classifications passed normality test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0E94641-C3DE-43A9-8BC0-A0B3E5FF8A76}"/>
              </a:ext>
            </a:extLst>
          </p:cNvPr>
          <p:cNvSpPr txBox="1">
            <a:spLocks/>
          </p:cNvSpPr>
          <p:nvPr/>
        </p:nvSpPr>
        <p:spPr>
          <a:xfrm>
            <a:off x="3274765" y="6294726"/>
            <a:ext cx="5147333" cy="30660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1000" dirty="0">
                <a:latin typeface="Georgia" panose="02040502050405020303" pitchFamily="18" charset="0"/>
              </a:rPr>
              <a:t>*2015 was last year data was publicly available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E09A13-C480-4575-8D6B-56082A8CA858}"/>
              </a:ext>
            </a:extLst>
          </p:cNvPr>
          <p:cNvSpPr txBox="1"/>
          <p:nvPr/>
        </p:nvSpPr>
        <p:spPr>
          <a:xfrm>
            <a:off x="2213811" y="6574379"/>
            <a:ext cx="76177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https://www.iea.org/data-and-statistics?country=WORLD&amp;fuel=Energy%20supply&amp;indicator=Total%20energy%20supply%20(TES)%20by%20source</a:t>
            </a:r>
            <a:endParaRPr lang="en-US" sz="8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507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B9B84D33-B376-401F-92C4-BDAD24FCF096}"/>
              </a:ext>
            </a:extLst>
          </p:cNvPr>
          <p:cNvGrpSpPr/>
          <p:nvPr/>
        </p:nvGrpSpPr>
        <p:grpSpPr>
          <a:xfrm>
            <a:off x="503126" y="2457684"/>
            <a:ext cx="11210567" cy="3756167"/>
            <a:chOff x="503126" y="2457684"/>
            <a:chExt cx="11210567" cy="3756167"/>
          </a:xfrm>
        </p:grpSpPr>
        <p:pic>
          <p:nvPicPr>
            <p:cNvPr id="15" name="Picture 14" descr="A close up of a map&#10;&#10;Description automatically generated">
              <a:extLst>
                <a:ext uri="{FF2B5EF4-FFF2-40B4-BE49-F238E27FC236}">
                  <a16:creationId xmlns:a16="http://schemas.microsoft.com/office/drawing/2014/main" id="{ADEC1C63-B775-4DCA-BEB2-868A05F920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03917" y="2474000"/>
              <a:ext cx="5609776" cy="3739851"/>
            </a:xfrm>
            <a:prstGeom prst="rect">
              <a:avLst/>
            </a:prstGeom>
          </p:spPr>
        </p:pic>
        <p:pic>
          <p:nvPicPr>
            <p:cNvPr id="17" name="Picture 16" descr="A close up of a map&#10;&#10;Description automatically generated">
              <a:extLst>
                <a:ext uri="{FF2B5EF4-FFF2-40B4-BE49-F238E27FC236}">
                  <a16:creationId xmlns:a16="http://schemas.microsoft.com/office/drawing/2014/main" id="{5F1F05C5-A5F5-434B-A0C3-586B78B9A0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3126" y="2457684"/>
              <a:ext cx="5592874" cy="3728583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A0F92CB-1C44-4848-9755-4EF0B78698E4}"/>
              </a:ext>
            </a:extLst>
          </p:cNvPr>
          <p:cNvGrpSpPr/>
          <p:nvPr/>
        </p:nvGrpSpPr>
        <p:grpSpPr>
          <a:xfrm>
            <a:off x="281330" y="2474000"/>
            <a:ext cx="11629339" cy="3892079"/>
            <a:chOff x="281330" y="2474000"/>
            <a:chExt cx="11629339" cy="3892079"/>
          </a:xfrm>
        </p:grpSpPr>
        <p:pic>
          <p:nvPicPr>
            <p:cNvPr id="16" name="Picture 15" descr="A close up of a map&#10;&#10;Description automatically generated">
              <a:extLst>
                <a:ext uri="{FF2B5EF4-FFF2-40B4-BE49-F238E27FC236}">
                  <a16:creationId xmlns:a16="http://schemas.microsoft.com/office/drawing/2014/main" id="{E3689964-657F-43EA-91AC-D5DB5E4D53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96000" y="2489633"/>
              <a:ext cx="5814669" cy="3876446"/>
            </a:xfrm>
            <a:prstGeom prst="rect">
              <a:avLst/>
            </a:prstGeom>
          </p:spPr>
        </p:pic>
        <p:pic>
          <p:nvPicPr>
            <p:cNvPr id="19" name="Picture 18" descr="A close up of a map&#10;&#10;Description automatically generated">
              <a:extLst>
                <a:ext uri="{FF2B5EF4-FFF2-40B4-BE49-F238E27FC236}">
                  <a16:creationId xmlns:a16="http://schemas.microsoft.com/office/drawing/2014/main" id="{EB8FF1E3-3D0F-4C22-8CE7-049C15A1C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1330" y="2474000"/>
              <a:ext cx="5814670" cy="3876446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AC22841-9A33-41C6-9247-A28E2F9690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0530D4-A724-47DA-8CA8-55B5C791FEB0}"/>
              </a:ext>
            </a:extLst>
          </p:cNvPr>
          <p:cNvSpPr txBox="1"/>
          <p:nvPr/>
        </p:nvSpPr>
        <p:spPr>
          <a:xfrm>
            <a:off x="1508755" y="671733"/>
            <a:ext cx="2308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Energy Consumption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A7C5B60-5E72-4731-9DC1-38D2F8F86315}"/>
              </a:ext>
            </a:extLst>
          </p:cNvPr>
          <p:cNvSpPr txBox="1">
            <a:spLocks/>
          </p:cNvSpPr>
          <p:nvPr/>
        </p:nvSpPr>
        <p:spPr>
          <a:xfrm>
            <a:off x="504753" y="1681244"/>
            <a:ext cx="10849047" cy="5434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dirty="0">
                <a:latin typeface="Georgia" panose="02040502050405020303" pitchFamily="18" charset="0"/>
              </a:rPr>
              <a:t>EU, USA, and China Total Energy Consumption 1990 - 2015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E62C83-73F2-45A8-9F7B-D8EB3732301A}"/>
              </a:ext>
            </a:extLst>
          </p:cNvPr>
          <p:cNvSpPr txBox="1"/>
          <p:nvPr/>
        </p:nvSpPr>
        <p:spPr>
          <a:xfrm>
            <a:off x="2213811" y="6480109"/>
            <a:ext cx="7617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https://www.iea.org/data-and-statistics?country=WORLD&amp;fuel=Energy%20supply&amp;indicator=Total%20energy%20supply%20(TES)%20by%20source</a:t>
            </a:r>
          </a:p>
          <a:p>
            <a:r>
              <a:rPr lang="en-US" sz="800" dirty="0">
                <a:latin typeface="Georgia" panose="02040502050405020303" pitchFamily="18" charset="0"/>
              </a:rPr>
              <a:t>http://data.imf.org/GDP</a:t>
            </a:r>
          </a:p>
        </p:txBody>
      </p:sp>
    </p:spTree>
    <p:extLst>
      <p:ext uri="{BB962C8B-B14F-4D97-AF65-F5344CB8AC3E}">
        <p14:creationId xmlns:p14="http://schemas.microsoft.com/office/powerpoint/2010/main" val="191851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AC22841-9A33-41C6-9247-A28E2F9690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0530D4-A724-47DA-8CA8-55B5C791FEB0}"/>
              </a:ext>
            </a:extLst>
          </p:cNvPr>
          <p:cNvSpPr txBox="1"/>
          <p:nvPr/>
        </p:nvSpPr>
        <p:spPr>
          <a:xfrm>
            <a:off x="1508755" y="671733"/>
            <a:ext cx="2308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Energy Consumption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A7C5B60-5E72-4731-9DC1-38D2F8F86315}"/>
              </a:ext>
            </a:extLst>
          </p:cNvPr>
          <p:cNvSpPr txBox="1">
            <a:spLocks/>
          </p:cNvSpPr>
          <p:nvPr/>
        </p:nvSpPr>
        <p:spPr>
          <a:xfrm>
            <a:off x="504753" y="1681244"/>
            <a:ext cx="10849047" cy="5434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dirty="0">
                <a:latin typeface="Georgia" panose="02040502050405020303" pitchFamily="18" charset="0"/>
              </a:rPr>
              <a:t>EU, USA and China Renewable Energy Consumption 2015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45E0024-6D53-45AB-B2E0-C0DA27B58D32}"/>
              </a:ext>
            </a:extLst>
          </p:cNvPr>
          <p:cNvSpPr txBox="1">
            <a:spLocks/>
          </p:cNvSpPr>
          <p:nvPr/>
        </p:nvSpPr>
        <p:spPr>
          <a:xfrm>
            <a:off x="570741" y="6002466"/>
            <a:ext cx="5147333" cy="30660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1200" dirty="0">
                <a:latin typeface="Georgia" panose="02040502050405020303" pitchFamily="18" charset="0"/>
              </a:rPr>
              <a:t>Bubble Size Depicts </a:t>
            </a:r>
            <a:r>
              <a:rPr lang="en-US" sz="1050" dirty="0">
                <a:latin typeface="Georgia" panose="02040502050405020303" pitchFamily="18" charset="0"/>
              </a:rPr>
              <a:t>Country</a:t>
            </a:r>
            <a:r>
              <a:rPr lang="en-US" sz="1200" dirty="0">
                <a:latin typeface="Georgia" panose="02040502050405020303" pitchFamily="18" charset="0"/>
              </a:rPr>
              <a:t> Total Energy Consumption</a:t>
            </a:r>
          </a:p>
        </p:txBody>
      </p:sp>
      <p:pic>
        <p:nvPicPr>
          <p:cNvPr id="4" name="Picture 3" descr="A picture containing food&#10;&#10;Description automatically generated">
            <a:extLst>
              <a:ext uri="{FF2B5EF4-FFF2-40B4-BE49-F238E27FC236}">
                <a16:creationId xmlns:a16="http://schemas.microsoft.com/office/drawing/2014/main" id="{4AFE5CA7-06B1-49F5-901C-F08708DAE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81" y="2158414"/>
            <a:ext cx="5711295" cy="3807530"/>
          </a:xfrm>
          <a:prstGeom prst="rect">
            <a:avLst/>
          </a:prstGeom>
        </p:spPr>
      </p:pic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7AA2E8BC-EB08-4E8D-9126-E07AB10AAD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2145" y="2158414"/>
            <a:ext cx="5711295" cy="380753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DD7D79D-D519-442A-B61A-68F43B13C638}"/>
              </a:ext>
            </a:extLst>
          </p:cNvPr>
          <p:cNvSpPr txBox="1">
            <a:spLocks/>
          </p:cNvSpPr>
          <p:nvPr/>
        </p:nvSpPr>
        <p:spPr>
          <a:xfrm>
            <a:off x="3355609" y="6350377"/>
            <a:ext cx="5147333" cy="30660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1000" dirty="0">
                <a:latin typeface="Georgia" panose="02040502050405020303" pitchFamily="18" charset="0"/>
              </a:rPr>
              <a:t>*2015 was last year data was publicly available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74EB25-F515-475E-835D-88CCE7A80FF4}"/>
              </a:ext>
            </a:extLst>
          </p:cNvPr>
          <p:cNvSpPr txBox="1"/>
          <p:nvPr/>
        </p:nvSpPr>
        <p:spPr>
          <a:xfrm>
            <a:off x="2213811" y="6574379"/>
            <a:ext cx="76177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https://www.iea.org/data-and-statistics?country=WORLD&amp;fuel=Energy%20supply&amp;indicator=Total%20energy%20supply%20(TES)%20by%20source</a:t>
            </a:r>
            <a:endParaRPr lang="en-US" sz="8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2677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4E77169-2370-443D-8D33-78493FD89B0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04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9FD08-8127-4CE0-A3F5-7F02F0A6B607}"/>
              </a:ext>
            </a:extLst>
          </p:cNvPr>
          <p:cNvSpPr txBox="1"/>
          <p:nvPr/>
        </p:nvSpPr>
        <p:spPr>
          <a:xfrm>
            <a:off x="1508755" y="671733"/>
            <a:ext cx="1669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5B0C880-C24E-480A-BA74-2854BFE4295C}"/>
              </a:ext>
            </a:extLst>
          </p:cNvPr>
          <p:cNvSpPr txBox="1">
            <a:spLocks/>
          </p:cNvSpPr>
          <p:nvPr/>
        </p:nvSpPr>
        <p:spPr>
          <a:xfrm>
            <a:off x="419386" y="2158414"/>
            <a:ext cx="10849047" cy="435133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endParaRPr lang="en-US" sz="2400" dirty="0">
              <a:latin typeface="Georgia" panose="02040502050405020303" pitchFamily="18" charset="0"/>
            </a:endParaRP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Emissions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Investment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Energy Consumption</a:t>
            </a:r>
          </a:p>
          <a:p>
            <a:pPr marL="2286000" lvl="4" indent="-45720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Georgia" panose="02040502050405020303" pitchFamily="18" charset="0"/>
              </a:rPr>
              <a:t>Between UN member countries, there is a wide disparity between each economic classification and RE consumption</a:t>
            </a:r>
          </a:p>
          <a:p>
            <a:pPr marL="2286000" lvl="4" indent="-45720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Georgia" panose="02040502050405020303" pitchFamily="18" charset="0"/>
              </a:rPr>
              <a:t>EU, USA and China have all increased RE consumption, but over percentage of total consumption  % has not matched.</a:t>
            </a:r>
          </a:p>
          <a:p>
            <a:pPr marL="2286000" lvl="4" indent="-45720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Georgia" panose="02040502050405020303" pitchFamily="18" charset="0"/>
              </a:rPr>
              <a:t>RE consumption correlates with country GDP, but not RE consumption %. Appears a threshold exists. </a:t>
            </a:r>
          </a:p>
          <a:p>
            <a:pPr marL="2286000" lvl="4" indent="-457200" fontAlgn="base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AutoNum type="arabicPeriod"/>
            </a:pPr>
            <a:endParaRPr 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461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4E77169-2370-443D-8D33-78493FD89B0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04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9FD08-8127-4CE0-A3F5-7F02F0A6B607}"/>
              </a:ext>
            </a:extLst>
          </p:cNvPr>
          <p:cNvSpPr txBox="1"/>
          <p:nvPr/>
        </p:nvSpPr>
        <p:spPr>
          <a:xfrm>
            <a:off x="1508755" y="671733"/>
            <a:ext cx="18614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Flaws in Analysis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5B0C880-C24E-480A-BA74-2854BFE4295C}"/>
              </a:ext>
            </a:extLst>
          </p:cNvPr>
          <p:cNvSpPr txBox="1">
            <a:spLocks/>
          </p:cNvSpPr>
          <p:nvPr/>
        </p:nvSpPr>
        <p:spPr>
          <a:xfrm>
            <a:off x="419386" y="2158414"/>
            <a:ext cx="10849047" cy="4351338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Limited ability to collect and confirm investment data via multiple sources.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GHG emission data was taken from the IEA as reported by each country. There is potential that either the numbers reported were falsified or that each country used a non-uniform definition in classifying emissions. 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Developed countries have a greater incentive to reduce emissions as they have already modernized their infrastructure, economy, </a:t>
            </a:r>
            <a:r>
              <a:rPr lang="en-US" sz="2400" dirty="0" err="1">
                <a:solidFill>
                  <a:srgbClr val="000000"/>
                </a:solidFill>
                <a:latin typeface="Georgia" panose="02040502050405020303" pitchFamily="18" charset="0"/>
              </a:rPr>
              <a:t>etc</a:t>
            </a: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 while developing nations see the requirement to slow down GHG emission as a request to slow down their growth. 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Countries do not all have the same natural resources to draw upon so some will be more able to utilize renewable energy compared to others. 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endParaRPr 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pPr lvl="4" fontAlgn="base">
              <a:spcBef>
                <a:spcPts val="1200"/>
              </a:spcBef>
              <a:spcAft>
                <a:spcPts val="1200"/>
              </a:spcAft>
            </a:pPr>
            <a:endParaRPr 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7942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4E77169-2370-443D-8D33-78493FD89B0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04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9FD08-8127-4CE0-A3F5-7F02F0A6B607}"/>
              </a:ext>
            </a:extLst>
          </p:cNvPr>
          <p:cNvSpPr txBox="1"/>
          <p:nvPr/>
        </p:nvSpPr>
        <p:spPr>
          <a:xfrm>
            <a:off x="1515105" y="671733"/>
            <a:ext cx="1669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</a:t>
            </a:r>
            <a:b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Questions</a:t>
            </a:r>
            <a:endParaRPr lang="en-US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5B0C880-C24E-480A-BA74-2854BFE4295C}"/>
              </a:ext>
            </a:extLst>
          </p:cNvPr>
          <p:cNvSpPr txBox="1">
            <a:spLocks/>
          </p:cNvSpPr>
          <p:nvPr/>
        </p:nvSpPr>
        <p:spPr>
          <a:xfrm>
            <a:off x="419386" y="2158414"/>
            <a:ext cx="10849047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6000" dirty="0">
                <a:solidFill>
                  <a:srgbClr val="000000"/>
                </a:solidFill>
                <a:latin typeface="Georgia" panose="02040502050405020303" pitchFamily="18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59267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B724B-8D68-484E-B872-B5D01B0C2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31868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PROJECT CONTENTS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458028-64DE-AE4D-9CC2-ACECC7ED21CC}"/>
              </a:ext>
            </a:extLst>
          </p:cNvPr>
          <p:cNvSpPr txBox="1"/>
          <p:nvPr/>
        </p:nvSpPr>
        <p:spPr>
          <a:xfrm>
            <a:off x="470148" y="1898437"/>
            <a:ext cx="7745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01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E96ADC-8C83-7944-B8A2-27C9878C28B8}"/>
              </a:ext>
            </a:extLst>
          </p:cNvPr>
          <p:cNvSpPr txBox="1"/>
          <p:nvPr/>
        </p:nvSpPr>
        <p:spPr>
          <a:xfrm>
            <a:off x="470148" y="3302947"/>
            <a:ext cx="7745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02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C3659E-4414-0D4E-8B1B-16417DCB60C7}"/>
              </a:ext>
            </a:extLst>
          </p:cNvPr>
          <p:cNvSpPr txBox="1"/>
          <p:nvPr/>
        </p:nvSpPr>
        <p:spPr>
          <a:xfrm>
            <a:off x="470148" y="4624527"/>
            <a:ext cx="7745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8D18CF-F36E-3143-97A4-29E2129900BC}"/>
              </a:ext>
            </a:extLst>
          </p:cNvPr>
          <p:cNvSpPr txBox="1"/>
          <p:nvPr/>
        </p:nvSpPr>
        <p:spPr>
          <a:xfrm>
            <a:off x="470148" y="6065469"/>
            <a:ext cx="7745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04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782141-A7AD-9D43-9F94-3BA1F23486F0}"/>
              </a:ext>
            </a:extLst>
          </p:cNvPr>
          <p:cNvSpPr txBox="1"/>
          <p:nvPr/>
        </p:nvSpPr>
        <p:spPr>
          <a:xfrm>
            <a:off x="1206247" y="1986845"/>
            <a:ext cx="69923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Paris Climate Agreement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The effects Global Warming of 1.5º C and IPCC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Renewable Energy’s Role in Reducing Greenhouse Gas Emissions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F45F50-5536-6B4F-8788-45EE84A561CA}"/>
              </a:ext>
            </a:extLst>
          </p:cNvPr>
          <p:cNvSpPr txBox="1"/>
          <p:nvPr/>
        </p:nvSpPr>
        <p:spPr>
          <a:xfrm>
            <a:off x="1222630" y="3301072"/>
            <a:ext cx="107680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ANALYSIS GOALS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Investigate CO2 and non-CO2 GHG emissions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Investigate Investment Data for Largest Economies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Investigate Total Final Energy Consumption and Renewable Energy Consumption by Country Annually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E05E5A-06CF-E24D-BD35-D6D71CB7398E}"/>
              </a:ext>
            </a:extLst>
          </p:cNvPr>
          <p:cNvSpPr txBox="1"/>
          <p:nvPr/>
        </p:nvSpPr>
        <p:spPr>
          <a:xfrm>
            <a:off x="1206247" y="4653430"/>
            <a:ext cx="25973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RESULT OF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Emissions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Investments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Energy Consumption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6F669C-F607-1B4B-8A1A-00DCB11AE6B1}"/>
              </a:ext>
            </a:extLst>
          </p:cNvPr>
          <p:cNvSpPr txBox="1"/>
          <p:nvPr/>
        </p:nvSpPr>
        <p:spPr>
          <a:xfrm>
            <a:off x="1222630" y="6130758"/>
            <a:ext cx="5020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CONCLUSIONS, SOURCES, AND REFERENCES</a:t>
            </a:r>
          </a:p>
        </p:txBody>
      </p:sp>
    </p:spTree>
    <p:extLst>
      <p:ext uri="{BB962C8B-B14F-4D97-AF65-F5344CB8AC3E}">
        <p14:creationId xmlns:p14="http://schemas.microsoft.com/office/powerpoint/2010/main" val="30707975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4E77169-2370-443D-8D33-78493FD89B0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04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9FD08-8127-4CE0-A3F5-7F02F0A6B607}"/>
              </a:ext>
            </a:extLst>
          </p:cNvPr>
          <p:cNvSpPr txBox="1"/>
          <p:nvPr/>
        </p:nvSpPr>
        <p:spPr>
          <a:xfrm>
            <a:off x="1515105" y="671733"/>
            <a:ext cx="1669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</a:t>
            </a:r>
            <a:b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Sources</a:t>
            </a:r>
            <a:endParaRPr lang="en-US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5B0C880-C24E-480A-BA74-2854BFE4295C}"/>
              </a:ext>
            </a:extLst>
          </p:cNvPr>
          <p:cNvSpPr txBox="1">
            <a:spLocks/>
          </p:cNvSpPr>
          <p:nvPr/>
        </p:nvSpPr>
        <p:spPr>
          <a:xfrm>
            <a:off x="419386" y="2158414"/>
            <a:ext cx="10849047" cy="43513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endParaRPr lang="en-US" sz="2400" b="0" dirty="0">
              <a:effectLst/>
              <a:latin typeface="Georgia" panose="02040502050405020303" pitchFamily="18" charset="0"/>
            </a:endParaRP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0" i="0" u="sng" strike="noStrike" dirty="0">
                <a:solidFill>
                  <a:srgbClr val="1155CC"/>
                </a:solidFill>
                <a:effectLst/>
                <a:latin typeface="Georgia" panose="02040502050405020303" pitchFamily="18" charset="0"/>
                <a:hlinkClick r:id="rId4"/>
              </a:rPr>
              <a:t>https://www.iea.org/data-and-statistics?country=WORLD&amp;fuel=Energy%20supply&amp;indicator=Total%20energy%20supply%20(TES)%20by%20source</a:t>
            </a:r>
            <a:endParaRPr lang="en-US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0" i="0" u="none" strike="noStrike" dirty="0">
                <a:solidFill>
                  <a:srgbClr val="1155CC"/>
                </a:solidFill>
                <a:effectLst/>
                <a:latin typeface="Georgia" panose="02040502050405020303" pitchFamily="18" charset="0"/>
                <a:hlinkClick r:id="rId5"/>
              </a:rPr>
              <a:t>https://www.irena.org/Statistics/View-Data-by-Topic/Finance-and-Investment/Renewable-Energy-Finance-Flows</a:t>
            </a:r>
            <a:endParaRPr lang="en-US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0" i="0" u="sng" strike="noStrike" dirty="0">
                <a:solidFill>
                  <a:srgbClr val="1155CC"/>
                </a:solidFill>
                <a:effectLst/>
                <a:latin typeface="Georgia" panose="02040502050405020303" pitchFamily="18" charset="0"/>
                <a:hlinkClick r:id="rId6"/>
              </a:rPr>
              <a:t>https://www.iea.org/subscribe-to-data-services/energy-technology-rdd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 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0" i="0" u="sng" strike="noStrike" dirty="0">
                <a:solidFill>
                  <a:srgbClr val="1155CC"/>
                </a:solidFill>
                <a:effectLst/>
                <a:latin typeface="Georgia" panose="02040502050405020303" pitchFamily="18" charset="0"/>
                <a:hlinkClick r:id="rId7"/>
              </a:rPr>
              <a:t>https://www.iea.org/subscribe-to-data-services/co2-emissions-statistics</a:t>
            </a:r>
            <a:endParaRPr lang="en-US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0" i="0" u="sng" strike="noStrike" dirty="0">
                <a:solidFill>
                  <a:srgbClr val="1155CC"/>
                </a:solidFill>
                <a:effectLst/>
                <a:latin typeface="Georgia" panose="02040502050405020303" pitchFamily="18" charset="0"/>
                <a:hlinkClick r:id="rId8"/>
              </a:rPr>
              <a:t>http://data.imf.org/GDP</a:t>
            </a:r>
            <a:endParaRPr lang="en-US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952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4E77169-2370-443D-8D33-78493FD89B0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04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9FD08-8127-4CE0-A3F5-7F02F0A6B607}"/>
              </a:ext>
            </a:extLst>
          </p:cNvPr>
          <p:cNvSpPr txBox="1"/>
          <p:nvPr/>
        </p:nvSpPr>
        <p:spPr>
          <a:xfrm>
            <a:off x="1515105" y="671733"/>
            <a:ext cx="1669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</a:t>
            </a:r>
            <a:b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Sources</a:t>
            </a:r>
            <a:endParaRPr lang="en-US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5B0C880-C24E-480A-BA74-2854BFE4295C}"/>
              </a:ext>
            </a:extLst>
          </p:cNvPr>
          <p:cNvSpPr txBox="1">
            <a:spLocks/>
          </p:cNvSpPr>
          <p:nvPr/>
        </p:nvSpPr>
        <p:spPr>
          <a:xfrm>
            <a:off x="419386" y="2158414"/>
            <a:ext cx="10849047" cy="43513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endParaRPr lang="en-US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0C817B-96F0-4290-8B09-BB18D961B2AB}"/>
              </a:ext>
            </a:extLst>
          </p:cNvPr>
          <p:cNvSpPr txBox="1"/>
          <p:nvPr/>
        </p:nvSpPr>
        <p:spPr>
          <a:xfrm>
            <a:off x="349249" y="2107216"/>
            <a:ext cx="1053183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US" b="0" dirty="0">
              <a:effectLst/>
            </a:endParaRPr>
          </a:p>
          <a:p>
            <a:pPr marL="742950" lvl="1" indent="-28575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IEA. </a:t>
            </a:r>
            <a:r>
              <a:rPr lang="en-US" sz="140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Energy supply. </a:t>
            </a: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-- </a:t>
            </a:r>
            <a:r>
              <a:rPr lang="en-US" sz="1400" b="0" i="0" u="sng" strike="noStrike" dirty="0">
                <a:solidFill>
                  <a:srgbClr val="1155CC"/>
                </a:solidFill>
                <a:effectLst/>
                <a:latin typeface="Georgia" panose="02040502050405020303" pitchFamily="18" charset="0"/>
                <a:hlinkClick r:id="rId4"/>
              </a:rPr>
              <a:t>https://www.iea.org/data-and-statistics?country=WORLD&amp;fuel=Energy%20supply&amp;indicator=Total%20energy%20supply%20(TES)%20by%20source</a:t>
            </a:r>
            <a:endParaRPr lang="en-US" sz="1400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IRENA. </a:t>
            </a:r>
            <a:r>
              <a:rPr lang="en-US" sz="140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Finance flows for renewable investment. </a:t>
            </a: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-- </a:t>
            </a:r>
            <a:r>
              <a:rPr lang="en-US" sz="1400" b="0" i="0" u="none" strike="noStrike" dirty="0">
                <a:solidFill>
                  <a:srgbClr val="1155CC"/>
                </a:solidFill>
                <a:effectLst/>
                <a:latin typeface="Georgia" panose="02040502050405020303" pitchFamily="18" charset="0"/>
                <a:hlinkClick r:id="rId5"/>
              </a:rPr>
              <a:t>https://www.irena.org/Statistics/View-Data-by-Topic/Finance-and-Investment/Renewable-Energy-Finance-Flows</a:t>
            </a:r>
            <a:endParaRPr lang="en-US" sz="1400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IEA -- </a:t>
            </a:r>
            <a:r>
              <a:rPr lang="en-US" sz="1400" b="0" i="0" u="sng" strike="noStrike" dirty="0">
                <a:solidFill>
                  <a:srgbClr val="1155CC"/>
                </a:solidFill>
                <a:effectLst/>
                <a:latin typeface="Georgia" panose="02040502050405020303" pitchFamily="18" charset="0"/>
                <a:hlinkClick r:id="rId6"/>
              </a:rPr>
              <a:t>https://www.iea.org/subscribe-to-data-services/energy-technology-rdd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 </a:t>
            </a:r>
          </a:p>
          <a:p>
            <a:pPr marL="742950" lvl="1" indent="-28575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400" b="1" dirty="0">
                <a:solidFill>
                  <a:srgbClr val="000000"/>
                </a:solidFill>
                <a:latin typeface="Georgia" panose="02040502050405020303" pitchFamily="18" charset="0"/>
              </a:rPr>
              <a:t>IEA. </a:t>
            </a:r>
            <a:r>
              <a:rPr lang="en-US" sz="1400" dirty="0">
                <a:solidFill>
                  <a:srgbClr val="000000"/>
                </a:solidFill>
                <a:latin typeface="Georgia" panose="02040502050405020303" pitchFamily="18" charset="0"/>
              </a:rPr>
              <a:t>CO2 Emissions </a:t>
            </a:r>
            <a:r>
              <a:rPr lang="en-US" sz="1400" b="1" dirty="0">
                <a:solidFill>
                  <a:srgbClr val="000000"/>
                </a:solidFill>
                <a:latin typeface="Georgia" panose="02040502050405020303" pitchFamily="18" charset="0"/>
              </a:rPr>
              <a:t> -- </a:t>
            </a:r>
            <a:r>
              <a:rPr lang="en-US" sz="1400" b="0" i="0" u="sng" strike="noStrike" dirty="0">
                <a:solidFill>
                  <a:srgbClr val="1155CC"/>
                </a:solidFill>
                <a:effectLst/>
                <a:latin typeface="Georgia" panose="02040502050405020303" pitchFamily="18" charset="0"/>
                <a:hlinkClick r:id="rId7"/>
              </a:rPr>
              <a:t>https://www.iea.org/subscribe-to-data-services/co2-emissions-statistics</a:t>
            </a:r>
            <a:endParaRPr lang="en-US" sz="1400" b="1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pPr marL="742950" lvl="1" indent="-28575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IMF. </a:t>
            </a:r>
            <a:r>
              <a:rPr lang="en-US" sz="1400" dirty="0">
                <a:solidFill>
                  <a:srgbClr val="000000"/>
                </a:solidFill>
                <a:latin typeface="Georgia" panose="02040502050405020303" pitchFamily="18" charset="0"/>
              </a:rPr>
              <a:t>GDP statistics. </a:t>
            </a: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-- </a:t>
            </a:r>
            <a:r>
              <a:rPr lang="en-US" sz="1400" b="0" i="0" u="sng" strike="noStrike" dirty="0">
                <a:solidFill>
                  <a:srgbClr val="1155CC"/>
                </a:solidFill>
                <a:effectLst/>
                <a:latin typeface="Georgia" panose="02040502050405020303" pitchFamily="18" charset="0"/>
                <a:hlinkClick r:id="rId8"/>
              </a:rPr>
              <a:t>http://data.imf.org/GDP</a:t>
            </a:r>
            <a:endParaRPr lang="en-US" sz="1400" b="1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400" b="1" dirty="0">
                <a:solidFill>
                  <a:srgbClr val="000000"/>
                </a:solidFill>
                <a:latin typeface="Georgia" panose="02040502050405020303" pitchFamily="18" charset="0"/>
              </a:rPr>
              <a:t>World Bank. </a:t>
            </a:r>
            <a:r>
              <a:rPr lang="en-US" sz="1400" dirty="0">
                <a:solidFill>
                  <a:srgbClr val="000000"/>
                </a:solidFill>
                <a:latin typeface="Georgia" panose="02040502050405020303" pitchFamily="18" charset="0"/>
              </a:rPr>
              <a:t>Energy use data. </a:t>
            </a: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-- </a:t>
            </a:r>
            <a:r>
              <a:rPr lang="en-US" sz="1400" b="0" i="0" u="sng" strike="noStrike" dirty="0">
                <a:solidFill>
                  <a:srgbClr val="1155CC"/>
                </a:solidFill>
                <a:effectLst/>
                <a:latin typeface="Georgia" panose="02040502050405020303" pitchFamily="18" charset="0"/>
              </a:rPr>
              <a:t>https://databank.worldbank.org/reports.aspx?source=sustainable-energy-for-all</a:t>
            </a:r>
            <a:endParaRPr lang="en-US" sz="1400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470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4E77169-2370-443D-8D33-78493FD89B0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04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A9FD08-8127-4CE0-A3F5-7F02F0A6B607}"/>
              </a:ext>
            </a:extLst>
          </p:cNvPr>
          <p:cNvSpPr txBox="1"/>
          <p:nvPr/>
        </p:nvSpPr>
        <p:spPr>
          <a:xfrm>
            <a:off x="1515105" y="671733"/>
            <a:ext cx="1669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CONCLUSION</a:t>
            </a:r>
            <a:b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References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5B0C880-C24E-480A-BA74-2854BFE4295C}"/>
              </a:ext>
            </a:extLst>
          </p:cNvPr>
          <p:cNvSpPr txBox="1">
            <a:spLocks/>
          </p:cNvSpPr>
          <p:nvPr/>
        </p:nvSpPr>
        <p:spPr>
          <a:xfrm>
            <a:off x="419386" y="2158414"/>
            <a:ext cx="10849047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endParaRPr lang="en-US" b="0" dirty="0">
              <a:effectLst/>
            </a:endParaRPr>
          </a:p>
          <a:p>
            <a:pPr marL="742950" lvl="1" indent="-285750" rtl="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Paris Agreement [referring to United Nations (2015), </a:t>
            </a:r>
            <a:r>
              <a:rPr lang="en-US" sz="1400" b="1" i="1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Paris Agreement</a:t>
            </a: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]</a:t>
            </a:r>
            <a:r>
              <a:rPr lang="en-US" sz="1400" b="1" i="1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</a:t>
            </a: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United Nations, New York, </a:t>
            </a:r>
            <a:r>
              <a:rPr lang="en-US" sz="1400" b="1" i="0" u="none" strike="noStrike" dirty="0">
                <a:solidFill>
                  <a:srgbClr val="00638F"/>
                </a:solidFill>
                <a:effectLst/>
                <a:latin typeface="Georgia" panose="02040502050405020303" pitchFamily="18" charset="0"/>
              </a:rPr>
              <a:t>https://treaties.un.org/doc/Treaties/2016/02/20160215%2006-03%20PM/Ch_XXVII-7-d.pdf</a:t>
            </a: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.</a:t>
            </a:r>
            <a:endParaRPr lang="en-US" sz="1400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 rtl="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IRENA (2019), </a:t>
            </a:r>
            <a:r>
              <a:rPr lang="en-US" sz="1400" b="1" i="1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Transforming the Energy System -- and Holding the Line on Rising Global Temperatures</a:t>
            </a: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International Renewable Energy Agency (IRENA), Abu Dhabi.</a:t>
            </a:r>
            <a:endParaRPr lang="en-US" sz="1400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  <a:p>
            <a:pPr marL="742950" lvl="1" indent="-285750" rtl="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IPCC (2018), 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Global Warming of 1.5°C. An IPCC Special Report on the impacts of global warming of 1.5°C above pre-industrial levels and related global greenhouse gas emission pathways, in the context of strengthening the global response to the threat of climate change, sustainable development, and efforts to eradicate poverty [Masson-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Delmotte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V., P.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Zhai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H.-O.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Pörtner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D. Roberts, J.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Skea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P.R. Shukla, A. Pirani, W.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Moufouma-Okia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C.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Péan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R.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Pidcock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S. Connors, J.B.R. Matthews, Y. Chen, X. Zhou, M.I.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Gomis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E.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Lonnoy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T.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Maycock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M. </a:t>
            </a:r>
            <a:r>
              <a:rPr lang="en-US" sz="1400" b="0" i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Tignor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and T. Waterfield (eds.)]. Intergovernmental Panel on Climate Change (IPCC), Geneva, and associated press materials.</a:t>
            </a:r>
          </a:p>
          <a:p>
            <a:pPr marL="742950" lvl="1" indent="-285750" rtl="0" fontAlgn="base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US" sz="14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IRENA (2019d), </a:t>
            </a:r>
            <a:r>
              <a:rPr lang="en-US" sz="1400" b="0" i="1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Global energy transformation: The </a:t>
            </a:r>
            <a:r>
              <a:rPr lang="en-US" sz="1400" b="0" i="1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REmap</a:t>
            </a:r>
            <a:r>
              <a:rPr lang="en-US" sz="1400" b="0" i="1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transition pathway (Background report to 2019 edition)</a:t>
            </a:r>
            <a:r>
              <a:rPr lang="en-US" sz="1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IRENA, Abu Dhabi.</a:t>
            </a:r>
            <a:endParaRPr lang="en-US" sz="1400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0115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B724B-8D68-484E-B872-B5D01B0C2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5598" cy="1325563"/>
          </a:xfrm>
        </p:spPr>
        <p:txBody>
          <a:bodyPr/>
          <a:lstStyle/>
          <a:p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01</a:t>
            </a:r>
            <a:r>
              <a:rPr lang="en-US" sz="44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D0EA6-CA48-2441-8F0A-5ED9AA808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121233"/>
            <a:ext cx="10515600" cy="435133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US" b="0" dirty="0">
              <a:effectLst/>
            </a:endParaRPr>
          </a:p>
          <a:p>
            <a:pPr lvl="3" fontAlgn="base">
              <a:spcBef>
                <a:spcPts val="1200"/>
              </a:spcBef>
              <a:spcAft>
                <a:spcPts val="120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196 state parties met in 2015 with the goal of </a:t>
            </a:r>
            <a:r>
              <a:rPr lang="en-US" sz="2200" b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“[h]</a:t>
            </a:r>
            <a:r>
              <a:rPr lang="en-US" sz="2200" b="0" u="none" strike="noStrike" dirty="0" err="1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olding</a:t>
            </a:r>
            <a:r>
              <a:rPr lang="en-US" sz="2200" b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the increase in the global average temperature to well below 2°C above pre-industrial levels and pursuing efforts to limit the temperature increase to 1.5°C above pre-industrial levels</a:t>
            </a:r>
            <a:r>
              <a:rPr lang="en-US" sz="2200" b="0" i="1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”</a:t>
            </a:r>
            <a:r>
              <a:rPr lang="en-US" sz="2200" b="0" u="none" strike="noStrike" baseline="3000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1</a:t>
            </a:r>
            <a:endParaRPr lang="en-US" sz="2200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  <a:p>
            <a:pPr lvl="3" fontAlgn="base">
              <a:spcBef>
                <a:spcPts val="1200"/>
              </a:spcBef>
              <a:spcAft>
                <a:spcPts val="120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US subsequently announced its intention to withdraw from the Agreement in 2017.</a:t>
            </a:r>
            <a:endParaRPr lang="en-US" dirty="0">
              <a:latin typeface="PSL Ornanong Pro" panose="02000506000000020004" pitchFamily="2" charset="-34"/>
              <a:cs typeface="PSL Ornanong Pro" panose="02000506000000020004" pitchFamily="2" charset="-3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143E04-AC5D-492F-B06F-9965BC9D2B70}"/>
              </a:ext>
            </a:extLst>
          </p:cNvPr>
          <p:cNvSpPr txBox="1"/>
          <p:nvPr/>
        </p:nvSpPr>
        <p:spPr>
          <a:xfrm>
            <a:off x="1508755" y="671733"/>
            <a:ext cx="2681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CONTEXT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Paris Climate Agreement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5C1F1E-3368-414E-B503-F4DB92EE3FD8}"/>
              </a:ext>
            </a:extLst>
          </p:cNvPr>
          <p:cNvSpPr txBox="1"/>
          <p:nvPr/>
        </p:nvSpPr>
        <p:spPr>
          <a:xfrm>
            <a:off x="2287146" y="6215170"/>
            <a:ext cx="7617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1 Paris Agreement [referring to United Nations (2015), </a:t>
            </a:r>
            <a:r>
              <a:rPr lang="en-US" sz="800" i="1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Paris Agreement</a:t>
            </a:r>
            <a:r>
              <a:rPr lang="en-US" sz="80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]</a:t>
            </a:r>
            <a:r>
              <a:rPr lang="en-US" sz="800" i="1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</a:t>
            </a:r>
            <a:r>
              <a:rPr lang="en-US" sz="80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United Nations, New York, </a:t>
            </a:r>
            <a:r>
              <a:rPr lang="en-US" sz="800" i="0" u="none" strike="noStrike" dirty="0">
                <a:solidFill>
                  <a:srgbClr val="00638F"/>
                </a:solidFill>
                <a:effectLst/>
                <a:latin typeface="Georgia" panose="02040502050405020303" pitchFamily="18" charset="0"/>
              </a:rPr>
              <a:t>https://treaties.un.org/doc/Treaties/2016/02/20160215%2006-03%20PM/Ch_XXVII-7-d.pdf</a:t>
            </a:r>
            <a:r>
              <a:rPr lang="en-US" sz="80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.</a:t>
            </a:r>
            <a:endParaRPr lang="en-US" sz="8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43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B724B-8D68-484E-B872-B5D01B0C2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5598" cy="1325563"/>
          </a:xfrm>
        </p:spPr>
        <p:txBody>
          <a:bodyPr/>
          <a:lstStyle/>
          <a:p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01</a:t>
            </a:r>
            <a:r>
              <a:rPr lang="en-US" sz="44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D0EA6-CA48-2441-8F0A-5ED9AA808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386" y="1690155"/>
            <a:ext cx="10849047" cy="4351338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US" sz="2200" b="0" dirty="0">
              <a:effectLst/>
              <a:latin typeface="Georgia" panose="02040502050405020303" pitchFamily="18" charset="0"/>
            </a:endParaRPr>
          </a:p>
          <a:p>
            <a:pPr lvl="3" fontAlgn="base">
              <a:spcBef>
                <a:spcPts val="1200"/>
              </a:spcBef>
              <a:spcAft>
                <a:spcPts val="1200"/>
              </a:spcAft>
            </a:pPr>
            <a:r>
              <a:rPr lang="en-US" sz="2200" b="0" i="0" u="none" strike="noStrike" dirty="0">
                <a:effectLst/>
                <a:latin typeface="Georgia" panose="02040502050405020303" pitchFamily="18" charset="0"/>
              </a:rPr>
              <a:t>The Intergovernmental Panel on Climate Change (IPCC) is the United Nations body for assessing the science related to climate change</a:t>
            </a:r>
          </a:p>
          <a:p>
            <a:pPr lvl="3" fontAlgn="base">
              <a:spcBef>
                <a:spcPts val="1200"/>
              </a:spcBef>
              <a:spcAft>
                <a:spcPts val="1200"/>
              </a:spcAft>
            </a:pPr>
            <a:r>
              <a:rPr lang="en-US" sz="2200" b="0" i="0" u="none" strike="noStrike" dirty="0">
                <a:effectLst/>
                <a:latin typeface="Georgia" panose="02040502050405020303" pitchFamily="18" charset="0"/>
              </a:rPr>
              <a:t>The IPCC released a special report in 2018. The report highlights a number of climate change impacts that could be avoided by limiting global warming to 1.5°C compared to 2°C, or more. For example:</a:t>
            </a:r>
          </a:p>
          <a:p>
            <a:pPr marL="2286000" lvl="4" indent="-457200" fontAlgn="base">
              <a:spcBef>
                <a:spcPts val="1200"/>
              </a:spcBef>
              <a:spcAft>
                <a:spcPts val="1200"/>
              </a:spcAft>
              <a:buFont typeface="+mj-lt"/>
              <a:buAutoNum type="alphaLcPeriod"/>
            </a:pPr>
            <a:r>
              <a:rPr lang="en-US" sz="1800" b="0" i="0" u="none" strike="noStrike" dirty="0">
                <a:effectLst/>
                <a:latin typeface="Georgia" panose="02040502050405020303" pitchFamily="18" charset="0"/>
              </a:rPr>
              <a:t>By  2100, global sea level rise would be 10 cm lower with global warming of 1.5°C compared with 2°C.</a:t>
            </a:r>
            <a:r>
              <a:rPr lang="en-US" baseline="30000" dirty="0">
                <a:latin typeface="Georgia" panose="02040502050405020303" pitchFamily="18" charset="0"/>
              </a:rPr>
              <a:t>2</a:t>
            </a:r>
            <a:endParaRPr lang="en-US" sz="1800" baseline="30000" dirty="0">
              <a:latin typeface="Georgia" panose="02040502050405020303" pitchFamily="18" charset="0"/>
            </a:endParaRPr>
          </a:p>
          <a:p>
            <a:pPr marL="2286000" lvl="4" indent="-457200" fontAlgn="base">
              <a:spcBef>
                <a:spcPts val="1200"/>
              </a:spcBef>
              <a:spcAft>
                <a:spcPts val="1200"/>
              </a:spcAft>
              <a:buFont typeface="+mj-lt"/>
              <a:buAutoNum type="alphaLcPeriod"/>
            </a:pPr>
            <a:r>
              <a:rPr lang="en-US" sz="1800" b="0" i="0" u="none" strike="noStrike" dirty="0">
                <a:effectLst/>
                <a:latin typeface="Georgia" panose="02040502050405020303" pitchFamily="18" charset="0"/>
              </a:rPr>
              <a:t>The likelihood of an Arctic Ocean free of sea ice in summer would be once per century with global warming of 1.5°C, compared with at least once per decade with 2°C.</a:t>
            </a:r>
            <a:r>
              <a:rPr lang="en-US" baseline="30000" dirty="0">
                <a:latin typeface="Georgia" panose="02040502050405020303" pitchFamily="18" charset="0"/>
              </a:rPr>
              <a:t>2</a:t>
            </a:r>
            <a:endParaRPr lang="en-US" sz="1800" b="0" i="0" u="none" strike="noStrike" baseline="30000" dirty="0">
              <a:effectLst/>
              <a:latin typeface="Georgia" panose="02040502050405020303" pitchFamily="18" charset="0"/>
            </a:endParaRPr>
          </a:p>
          <a:p>
            <a:pPr marL="2286000" lvl="4" indent="-457200" fontAlgn="base">
              <a:spcBef>
                <a:spcPts val="1200"/>
              </a:spcBef>
              <a:spcAft>
                <a:spcPts val="1200"/>
              </a:spcAft>
              <a:buFont typeface="+mj-lt"/>
              <a:buAutoNum type="alphaLcPeriod"/>
            </a:pPr>
            <a:r>
              <a:rPr lang="en-US" sz="1800" b="0" i="0" u="none" strike="noStrike" dirty="0">
                <a:effectLst/>
                <a:latin typeface="Georgia" panose="02040502050405020303" pitchFamily="18" charset="0"/>
              </a:rPr>
              <a:t>Coral reefs would decline by 70-90 percent with global warming of 1.5°C, whereas virtually all (&gt; 99 percent) would be lost with 2°C.</a:t>
            </a:r>
            <a:r>
              <a:rPr lang="en-US" baseline="30000" dirty="0">
                <a:latin typeface="Georgia" panose="02040502050405020303" pitchFamily="18" charset="0"/>
              </a:rPr>
              <a:t>2</a:t>
            </a:r>
            <a:endParaRPr lang="en-US" sz="2200" b="0" i="0" u="none" strike="noStrike" baseline="30000" dirty="0">
              <a:effectLst/>
              <a:latin typeface="Georgia" panose="020405020504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143E04-AC5D-492F-B06F-9965BC9D2B70}"/>
              </a:ext>
            </a:extLst>
          </p:cNvPr>
          <p:cNvSpPr txBox="1"/>
          <p:nvPr/>
        </p:nvSpPr>
        <p:spPr>
          <a:xfrm>
            <a:off x="1508755" y="671733"/>
            <a:ext cx="42322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CONTEXT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Effects of Global Warming and IPCC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DE074D-28B1-4B37-B5F3-2F7887EA86C4}"/>
              </a:ext>
            </a:extLst>
          </p:cNvPr>
          <p:cNvSpPr txBox="1"/>
          <p:nvPr/>
        </p:nvSpPr>
        <p:spPr>
          <a:xfrm>
            <a:off x="2213811" y="6215170"/>
            <a:ext cx="7617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Georgia" panose="02040502050405020303" pitchFamily="18" charset="0"/>
              </a:rPr>
              <a:t>2</a:t>
            </a:r>
            <a:r>
              <a:rPr lang="en-US" sz="800" b="0" i="0" u="none" strike="noStrike" dirty="0">
                <a:effectLst/>
                <a:latin typeface="Georgia" panose="02040502050405020303" pitchFamily="18" charset="0"/>
              </a:rPr>
              <a:t> </a:t>
            </a:r>
            <a:r>
              <a:rPr lang="en-US" sz="8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IPCC (2018), 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Global Warming of 1.5°C. </a:t>
            </a:r>
            <a:r>
              <a:rPr lang="en-US" sz="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An IPCC Special Report on the impacts of global warming of 1.5°C above pre-industrial levels and related global greenhouse gas emission pathways, in the context of strengthening the global response to the threat of climate change, sustainable development, and efforts to eradicate poverty</a:t>
            </a:r>
            <a:endParaRPr lang="en-US" sz="8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024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B724B-8D68-484E-B872-B5D01B0C2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5598" cy="1325563"/>
          </a:xfrm>
        </p:spPr>
        <p:txBody>
          <a:bodyPr/>
          <a:lstStyle/>
          <a:p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01</a:t>
            </a:r>
            <a:r>
              <a:rPr lang="en-US" sz="44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D0EA6-CA48-2441-8F0A-5ED9AA808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386" y="2824561"/>
            <a:ext cx="10849047" cy="435133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US" sz="2400" b="0" dirty="0">
              <a:effectLst/>
              <a:latin typeface="Georgia" panose="02040502050405020303" pitchFamily="18" charset="0"/>
            </a:endParaRPr>
          </a:p>
          <a:p>
            <a:pPr lvl="3" fontAlgn="base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“</a:t>
            </a:r>
            <a:r>
              <a:rPr lang="en-US" sz="2400" b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Renewable energy sources, coupled with steadily improving energy efficiency, offer the most practical and readily available solution within the timeframe set by the IPCC.</a:t>
            </a: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”</a:t>
            </a:r>
            <a:r>
              <a:rPr lang="en-US" sz="2400" baseline="30000" dirty="0">
                <a:solidFill>
                  <a:srgbClr val="000000"/>
                </a:solidFill>
                <a:latin typeface="Georgia" panose="02040502050405020303" pitchFamily="18" charset="0"/>
              </a:rPr>
              <a:t>3</a:t>
            </a:r>
            <a:endParaRPr lang="en-US" sz="200" baseline="30000" dirty="0">
              <a:latin typeface="Georgia" panose="02040502050405020303" pitchFamily="18" charset="0"/>
              <a:cs typeface="PSL Ornanong Pro" panose="02000506000000020004" pitchFamily="2" charset="-3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143E04-AC5D-492F-B06F-9965BC9D2B70}"/>
              </a:ext>
            </a:extLst>
          </p:cNvPr>
          <p:cNvSpPr txBox="1"/>
          <p:nvPr/>
        </p:nvSpPr>
        <p:spPr>
          <a:xfrm>
            <a:off x="1508755" y="671733"/>
            <a:ext cx="7264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CONTEXT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Role of Renewable Energy in Reducing Greenhouse Gas Emissions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2273DC-FD2F-4C3B-A486-1518335999E3}"/>
              </a:ext>
            </a:extLst>
          </p:cNvPr>
          <p:cNvSpPr txBox="1"/>
          <p:nvPr/>
        </p:nvSpPr>
        <p:spPr>
          <a:xfrm>
            <a:off x="2213811" y="6215170"/>
            <a:ext cx="7617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3</a:t>
            </a:r>
            <a:r>
              <a:rPr lang="en-US" sz="800" b="1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IRENA (2019), </a:t>
            </a:r>
            <a:r>
              <a:rPr lang="en-US" sz="800" i="1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Transforming the Energy System -- and Holding the Line on Rising Global Temperatures</a:t>
            </a:r>
            <a:r>
              <a:rPr lang="en-US" sz="80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, International Renewable Energy Agency (IRENA), Abu Dhabi.</a:t>
            </a:r>
            <a:endParaRPr lang="en-US" sz="8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275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B724B-8D68-484E-B872-B5D01B0C2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5598" cy="1325563"/>
          </a:xfrm>
        </p:spPr>
        <p:txBody>
          <a:bodyPr/>
          <a:lstStyle/>
          <a:p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02</a:t>
            </a:r>
            <a:r>
              <a:rPr lang="en-US" sz="44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D0EA6-CA48-2441-8F0A-5ED9AA808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386" y="2158414"/>
            <a:ext cx="10849047" cy="435133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US" sz="2400" b="0" dirty="0">
              <a:effectLst/>
              <a:latin typeface="Georgia" panose="02040502050405020303" pitchFamily="18" charset="0"/>
            </a:endParaRPr>
          </a:p>
          <a:p>
            <a:pPr lvl="3" fontAlgn="base">
              <a:spcBef>
                <a:spcPts val="1200"/>
              </a:spcBef>
              <a:spcAft>
                <a:spcPts val="120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3 pillars of our data analysis:</a:t>
            </a:r>
            <a:endParaRPr lang="en-US" sz="200" b="0" i="0" u="none" strike="noStrike" baseline="30000" dirty="0">
              <a:solidFill>
                <a:srgbClr val="000000"/>
              </a:solidFill>
              <a:effectLst/>
              <a:latin typeface="Georgia" panose="02040502050405020303" pitchFamily="18" charset="0"/>
              <a:cs typeface="PSL Ornanong Pro" panose="02000506000000020004" pitchFamily="2" charset="-34"/>
            </a:endParaRPr>
          </a:p>
          <a:p>
            <a:pPr marL="2171700" lvl="4" indent="-342900" fontAlgn="base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CO2 and non-CO2 GHG emissions</a:t>
            </a:r>
            <a:endParaRPr lang="en-US" baseline="30000" dirty="0">
              <a:solidFill>
                <a:srgbClr val="000000"/>
              </a:solidFill>
              <a:latin typeface="Georgia" panose="02040502050405020303" pitchFamily="18" charset="0"/>
              <a:cs typeface="PSL Ornanong Pro" panose="02000506000000020004" pitchFamily="2" charset="-34"/>
            </a:endParaRPr>
          </a:p>
          <a:p>
            <a:pPr marL="2171700" lvl="4" indent="-342900" fontAlgn="base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Investment Data for Largest Economies </a:t>
            </a:r>
          </a:p>
          <a:p>
            <a:pPr marL="2171700" lvl="4" indent="-342900" fontAlgn="base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Investigate Total Final Energy Consumption and Renewable Energy Consumption by Country Annually</a:t>
            </a:r>
            <a:endParaRPr lang="en-US" sz="2400" b="0" i="0" u="none" strike="noStrike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143E04-AC5D-492F-B06F-9965BC9D2B70}"/>
              </a:ext>
            </a:extLst>
          </p:cNvPr>
          <p:cNvSpPr txBox="1"/>
          <p:nvPr/>
        </p:nvSpPr>
        <p:spPr>
          <a:xfrm>
            <a:off x="1508755" y="671733"/>
            <a:ext cx="2073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 GOALS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Pillars</a:t>
            </a:r>
          </a:p>
        </p:txBody>
      </p:sp>
    </p:spTree>
    <p:extLst>
      <p:ext uri="{BB962C8B-B14F-4D97-AF65-F5344CB8AC3E}">
        <p14:creationId xmlns:p14="http://schemas.microsoft.com/office/powerpoint/2010/main" val="1962738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2B724B-8D68-484E-B872-B5D01B0C2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5598" cy="1325563"/>
          </a:xfrm>
        </p:spPr>
        <p:txBody>
          <a:bodyPr/>
          <a:lstStyle/>
          <a:p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02</a:t>
            </a:r>
            <a:r>
              <a:rPr lang="en-US" sz="44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D0EA6-CA48-2441-8F0A-5ED9AA808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386" y="2009410"/>
            <a:ext cx="10849047" cy="4351338"/>
          </a:xfrm>
        </p:spPr>
        <p:txBody>
          <a:bodyPr>
            <a:normAutofit fontScale="92500"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US" sz="2400" b="0" dirty="0">
              <a:effectLst/>
              <a:latin typeface="Georgia" panose="02040502050405020303" pitchFamily="18" charset="0"/>
            </a:endParaRP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What nations/economies have the highest percentage use of renewable energy of their total final energy consumption?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Who are the largest producers of carbon emissions? Why?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How do the US, EU (with the UK) and China compare as far as investment in renewable energy?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How does RE investment compare across different world regions? </a:t>
            </a:r>
          </a:p>
          <a:p>
            <a:pPr marL="1828800" lvl="3" indent="-457200" fontAlgn="base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Is sufficient investment being made to make renewable energy a significant portion of world energy needs?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143E04-AC5D-492F-B06F-9965BC9D2B70}"/>
              </a:ext>
            </a:extLst>
          </p:cNvPr>
          <p:cNvSpPr txBox="1"/>
          <p:nvPr/>
        </p:nvSpPr>
        <p:spPr>
          <a:xfrm>
            <a:off x="1508755" y="671733"/>
            <a:ext cx="2167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 GOALS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 Questions</a:t>
            </a:r>
          </a:p>
        </p:txBody>
      </p:sp>
    </p:spTree>
    <p:extLst>
      <p:ext uri="{BB962C8B-B14F-4D97-AF65-F5344CB8AC3E}">
        <p14:creationId xmlns:p14="http://schemas.microsoft.com/office/powerpoint/2010/main" val="1599370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64E96E-F7D0-8E45-8BA8-0E2FD9527C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6918" y="1644251"/>
            <a:ext cx="6433998" cy="5154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D6E260-8B17-1F42-A0D9-2B782AB6FCAB}"/>
              </a:ext>
            </a:extLst>
          </p:cNvPr>
          <p:cNvSpPr txBox="1"/>
          <p:nvPr/>
        </p:nvSpPr>
        <p:spPr>
          <a:xfrm>
            <a:off x="638389" y="3960116"/>
            <a:ext cx="21739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ACDD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EMISSIONS</a:t>
            </a:r>
            <a:r>
              <a:rPr lang="en-US" sz="2800" b="1" dirty="0">
                <a:solidFill>
                  <a:srgbClr val="ACDD54"/>
                </a:solidFill>
                <a:latin typeface="PSL Ornanong Pro" panose="02000506000000020004" pitchFamily="2" charset="-34"/>
                <a:cs typeface="PSL Ornanong Pro" panose="02000506000000020004" pitchFamily="2" charset="-34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3D9E92-364A-2846-A991-F3C5CEFA5713}"/>
              </a:ext>
            </a:extLst>
          </p:cNvPr>
          <p:cNvSpPr txBox="1"/>
          <p:nvPr/>
        </p:nvSpPr>
        <p:spPr>
          <a:xfrm>
            <a:off x="9320916" y="2868709"/>
            <a:ext cx="2653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61DBA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INVESTMENTS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723EE6-667C-7144-AB85-E1E27C126E12}"/>
              </a:ext>
            </a:extLst>
          </p:cNvPr>
          <p:cNvSpPr txBox="1"/>
          <p:nvPr/>
        </p:nvSpPr>
        <p:spPr>
          <a:xfrm>
            <a:off x="9320916" y="4899565"/>
            <a:ext cx="28669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47D3E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ENERGY </a:t>
            </a:r>
          </a:p>
          <a:p>
            <a:r>
              <a:rPr lang="en-US" sz="2800" b="1" dirty="0">
                <a:solidFill>
                  <a:srgbClr val="47D3E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CONSUMPTION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B0E78A-0DC7-4348-82BA-14129ABE8E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4835" y="3583415"/>
            <a:ext cx="562584" cy="6150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43C6852-2553-4A49-823A-489D603F8E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0989" y="4898763"/>
            <a:ext cx="311297" cy="6150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19F8D8-ABF4-0D47-AB45-A44824A79F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62176" y="3429000"/>
            <a:ext cx="669980" cy="586141"/>
          </a:xfrm>
          <a:prstGeom prst="rect">
            <a:avLst/>
          </a:prstGeom>
          <a:ln>
            <a:noFill/>
          </a:ln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8AC22841-9A33-41C6-9247-A28E2F9690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0530D4-A724-47DA-8CA8-55B5C791FEB0}"/>
              </a:ext>
            </a:extLst>
          </p:cNvPr>
          <p:cNvSpPr txBox="1"/>
          <p:nvPr/>
        </p:nvSpPr>
        <p:spPr>
          <a:xfrm>
            <a:off x="1508755" y="671733"/>
            <a:ext cx="1264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8643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172055A-4607-C741-B509-0EFDEB0DFE1C}"/>
              </a:ext>
            </a:extLst>
          </p:cNvPr>
          <p:cNvSpPr/>
          <p:nvPr/>
        </p:nvSpPr>
        <p:spPr>
          <a:xfrm>
            <a:off x="15834" y="204007"/>
            <a:ext cx="12176166" cy="144024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89000"/>
                </a:schemeClr>
              </a:gs>
              <a:gs pos="23000">
                <a:schemeClr val="accent6">
                  <a:lumMod val="89000"/>
                </a:schemeClr>
              </a:gs>
              <a:gs pos="69000">
                <a:schemeClr val="accent6">
                  <a:lumMod val="75000"/>
                </a:schemeClr>
              </a:gs>
              <a:gs pos="97000">
                <a:schemeClr val="accent6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AC22841-9A33-41C6-9247-A28E2F9690C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3559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03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0530D4-A724-47DA-8CA8-55B5C791FEB0}"/>
              </a:ext>
            </a:extLst>
          </p:cNvPr>
          <p:cNvSpPr txBox="1"/>
          <p:nvPr/>
        </p:nvSpPr>
        <p:spPr>
          <a:xfrm>
            <a:off x="1508755" y="671733"/>
            <a:ext cx="1264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Emissions</a:t>
            </a:r>
          </a:p>
        </p:txBody>
      </p:sp>
    </p:spTree>
    <p:extLst>
      <p:ext uri="{BB962C8B-B14F-4D97-AF65-F5344CB8AC3E}">
        <p14:creationId xmlns:p14="http://schemas.microsoft.com/office/powerpoint/2010/main" val="927822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3544</TotalTime>
  <Words>1588</Words>
  <Application>Microsoft Office PowerPoint</Application>
  <PresentationFormat>Widescreen</PresentationFormat>
  <Paragraphs>179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Georgia</vt:lpstr>
      <vt:lpstr>PSL Ornanong Pro</vt:lpstr>
      <vt:lpstr>Segoe UI</vt:lpstr>
      <vt:lpstr>Times New Roman</vt:lpstr>
      <vt:lpstr>Office Theme</vt:lpstr>
      <vt:lpstr>Global Investment in Renewable Energy and Consumption </vt:lpstr>
      <vt:lpstr>PROJECT CONTENTS</vt:lpstr>
      <vt:lpstr>01 </vt:lpstr>
      <vt:lpstr>01 </vt:lpstr>
      <vt:lpstr>01 </vt:lpstr>
      <vt:lpstr>02 </vt:lpstr>
      <vt:lpstr>02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gina canales</dc:creator>
  <cp:lastModifiedBy>Chad Dubiel</cp:lastModifiedBy>
  <cp:revision>31</cp:revision>
  <dcterms:created xsi:type="dcterms:W3CDTF">2020-09-19T18:15:38Z</dcterms:created>
  <dcterms:modified xsi:type="dcterms:W3CDTF">2020-09-22T22:26:58Z</dcterms:modified>
</cp:coreProperties>
</file>

<file path=docProps/thumbnail.jpeg>
</file>